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61" r:id="rId6"/>
    <p:sldId id="262" r:id="rId7"/>
    <p:sldId id="265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B04F6A-8E72-41F1-8DE5-7BD48DF8CFFA}" v="68" dt="2022-08-23T03:24:18.706"/>
    <p1510:client id="{5FA15BB6-7B59-4A94-86EA-90EAE6BF1957}" v="5" dt="2022-08-23T03:44:21.974"/>
    <p1510:client id="{D635A153-6C82-4154-8961-1A7AFC17BB6B}" v="146" dt="2022-08-23T03:42:28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gha\theoffice\the_office_lda_sentimen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egha\theoffice\the_office_lda_sentimen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[the_office_lda_sentiment.xlsx]volume_by_theme!PivotTable2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Volume by</a:t>
            </a:r>
            <a:r>
              <a:rPr lang="en-US" baseline="0"/>
              <a:t> Theme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volume_by_theme!$B$3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volume_by_theme!$A$4:$A$14</c:f>
              <c:strCache>
                <c:ptCount val="10"/>
                <c:pt idx="0">
                  <c:v>Character Relationships with Each Other</c:v>
                </c:pt>
                <c:pt idx="1">
                  <c:v>Character's Activities</c:v>
                </c:pt>
                <c:pt idx="2">
                  <c:v>Dunder Mifflin Operations &amp; Activities</c:v>
                </c:pt>
                <c:pt idx="3">
                  <c:v>Dunder Mifflin Politics</c:v>
                </c:pt>
                <c:pt idx="4">
                  <c:v>Family</c:v>
                </c:pt>
                <c:pt idx="5">
                  <c:v>Health &amp; Wellbeing</c:v>
                </c:pt>
                <c:pt idx="6">
                  <c:v>Love, Sex, &amp; Relationships</c:v>
                </c:pt>
                <c:pt idx="7">
                  <c:v>Social Issues &amp; Miscellaneous</c:v>
                </c:pt>
                <c:pt idx="8">
                  <c:v>Socialization at Dunder Mifflin</c:v>
                </c:pt>
                <c:pt idx="9">
                  <c:v>Transportation &amp; Life Outside Dunder Mifflin</c:v>
                </c:pt>
              </c:strCache>
            </c:strRef>
          </c:cat>
          <c:val>
            <c:numRef>
              <c:f>volume_by_theme!$B$4:$B$14</c:f>
              <c:numCache>
                <c:formatCode>General</c:formatCode>
                <c:ptCount val="10"/>
                <c:pt idx="0">
                  <c:v>752</c:v>
                </c:pt>
                <c:pt idx="1">
                  <c:v>3611</c:v>
                </c:pt>
                <c:pt idx="2">
                  <c:v>4062</c:v>
                </c:pt>
                <c:pt idx="3">
                  <c:v>997</c:v>
                </c:pt>
                <c:pt idx="4">
                  <c:v>690</c:v>
                </c:pt>
                <c:pt idx="5">
                  <c:v>344</c:v>
                </c:pt>
                <c:pt idx="6">
                  <c:v>1153</c:v>
                </c:pt>
                <c:pt idx="7">
                  <c:v>590</c:v>
                </c:pt>
                <c:pt idx="8">
                  <c:v>1463</c:v>
                </c:pt>
                <c:pt idx="9">
                  <c:v>770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BD-4E6C-963A-A8DDC04A91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16471104"/>
        <c:axId val="1416468192"/>
      </c:barChart>
      <c:catAx>
        <c:axId val="1416471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468192"/>
        <c:crosses val="autoZero"/>
        <c:auto val="1"/>
        <c:lblAlgn val="ctr"/>
        <c:lblOffset val="100"/>
        <c:noMultiLvlLbl val="0"/>
      </c:catAx>
      <c:valAx>
        <c:axId val="1416468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647110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[the_office_lda_sentiment.xlsx]theme_by_season!PivotTable3</c:name>
    <c:fmtId val="23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theme_by_season!$B$3:$B$4</c:f>
              <c:strCache>
                <c:ptCount val="1"/>
                <c:pt idx="0">
                  <c:v>Character Relationships with Each Other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theme_by_season!$B$5:$B$12</c:f>
              <c:numCache>
                <c:formatCode>General</c:formatCode>
                <c:ptCount val="7"/>
                <c:pt idx="0">
                  <c:v>42</c:v>
                </c:pt>
                <c:pt idx="1">
                  <c:v>159</c:v>
                </c:pt>
                <c:pt idx="2">
                  <c:v>126</c:v>
                </c:pt>
                <c:pt idx="3">
                  <c:v>61</c:v>
                </c:pt>
                <c:pt idx="4">
                  <c:v>123</c:v>
                </c:pt>
                <c:pt idx="5">
                  <c:v>151</c:v>
                </c:pt>
                <c:pt idx="6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07-4B43-BAAC-59D18D1BB467}"/>
            </c:ext>
          </c:extLst>
        </c:ser>
        <c:ser>
          <c:idx val="1"/>
          <c:order val="1"/>
          <c:tx>
            <c:strRef>
              <c:f>theme_by_season!$C$3:$C$4</c:f>
              <c:strCache>
                <c:ptCount val="1"/>
                <c:pt idx="0">
                  <c:v>Character's Activities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theme_by_season!$C$5:$C$12</c:f>
              <c:numCache>
                <c:formatCode>General</c:formatCode>
                <c:ptCount val="7"/>
                <c:pt idx="0">
                  <c:v>238</c:v>
                </c:pt>
                <c:pt idx="1">
                  <c:v>689</c:v>
                </c:pt>
                <c:pt idx="2">
                  <c:v>614</c:v>
                </c:pt>
                <c:pt idx="3">
                  <c:v>385</c:v>
                </c:pt>
                <c:pt idx="4">
                  <c:v>625</c:v>
                </c:pt>
                <c:pt idx="5">
                  <c:v>592</c:v>
                </c:pt>
                <c:pt idx="6">
                  <c:v>468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07-4B43-BAAC-59D18D1BB467}"/>
            </c:ext>
          </c:extLst>
        </c:ser>
        <c:ser>
          <c:idx val="2"/>
          <c:order val="2"/>
          <c:tx>
            <c:strRef>
              <c:f>theme_by_season!$D$3:$D$4</c:f>
              <c:strCache>
                <c:ptCount val="1"/>
                <c:pt idx="0">
                  <c:v>Dunder Mifflin Operations &amp; Activities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theme_by_season!$D$5:$D$12</c:f>
              <c:numCache>
                <c:formatCode>General</c:formatCode>
                <c:ptCount val="7"/>
                <c:pt idx="0">
                  <c:v>227</c:v>
                </c:pt>
                <c:pt idx="1">
                  <c:v>728</c:v>
                </c:pt>
                <c:pt idx="2">
                  <c:v>639</c:v>
                </c:pt>
                <c:pt idx="3">
                  <c:v>490</c:v>
                </c:pt>
                <c:pt idx="4">
                  <c:v>721</c:v>
                </c:pt>
                <c:pt idx="5">
                  <c:v>661</c:v>
                </c:pt>
                <c:pt idx="6">
                  <c:v>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07-4B43-BAAC-59D18D1BB467}"/>
            </c:ext>
          </c:extLst>
        </c:ser>
        <c:ser>
          <c:idx val="3"/>
          <c:order val="3"/>
          <c:tx>
            <c:strRef>
              <c:f>theme_by_season!$E$3:$E$4</c:f>
              <c:strCache>
                <c:ptCount val="1"/>
                <c:pt idx="0">
                  <c:v>Dunder Mifflin Politics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theme_by_season!$E$5:$E$12</c:f>
              <c:numCache>
                <c:formatCode>General</c:formatCode>
                <c:ptCount val="7"/>
                <c:pt idx="0">
                  <c:v>82</c:v>
                </c:pt>
                <c:pt idx="1">
                  <c:v>207</c:v>
                </c:pt>
                <c:pt idx="2">
                  <c:v>168</c:v>
                </c:pt>
                <c:pt idx="3">
                  <c:v>110</c:v>
                </c:pt>
                <c:pt idx="4">
                  <c:v>147</c:v>
                </c:pt>
                <c:pt idx="5">
                  <c:v>176</c:v>
                </c:pt>
                <c:pt idx="6">
                  <c:v>107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07-4B43-BAAC-59D18D1BB467}"/>
            </c:ext>
          </c:extLst>
        </c:ser>
        <c:ser>
          <c:idx val="4"/>
          <c:order val="4"/>
          <c:tx>
            <c:strRef>
              <c:f>theme_by_season!$F$3:$F$4</c:f>
              <c:strCache>
                <c:ptCount val="1"/>
                <c:pt idx="0">
                  <c:v>Family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theme_by_season!$F$5:$F$12</c:f>
              <c:numCache>
                <c:formatCode>General</c:formatCode>
                <c:ptCount val="7"/>
                <c:pt idx="0">
                  <c:v>36</c:v>
                </c:pt>
                <c:pt idx="1">
                  <c:v>134</c:v>
                </c:pt>
                <c:pt idx="2">
                  <c:v>109</c:v>
                </c:pt>
                <c:pt idx="3">
                  <c:v>85</c:v>
                </c:pt>
                <c:pt idx="4">
                  <c:v>101</c:v>
                </c:pt>
                <c:pt idx="5">
                  <c:v>131</c:v>
                </c:pt>
                <c:pt idx="6">
                  <c:v>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BC07-4B43-BAAC-59D18D1BB467}"/>
            </c:ext>
          </c:extLst>
        </c:ser>
        <c:ser>
          <c:idx val="5"/>
          <c:order val="5"/>
          <c:tx>
            <c:strRef>
              <c:f>theme_by_season!$G$3:$G$4</c:f>
              <c:strCache>
                <c:ptCount val="1"/>
                <c:pt idx="0">
                  <c:v>Health &amp; Wellbeing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theme_by_season!$G$5:$G$12</c:f>
              <c:numCache>
                <c:formatCode>General</c:formatCode>
                <c:ptCount val="7"/>
                <c:pt idx="0">
                  <c:v>14</c:v>
                </c:pt>
                <c:pt idx="1">
                  <c:v>67</c:v>
                </c:pt>
                <c:pt idx="2">
                  <c:v>63</c:v>
                </c:pt>
                <c:pt idx="3">
                  <c:v>37</c:v>
                </c:pt>
                <c:pt idx="4">
                  <c:v>45</c:v>
                </c:pt>
                <c:pt idx="5">
                  <c:v>64</c:v>
                </c:pt>
                <c:pt idx="6">
                  <c:v>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C07-4B43-BAAC-59D18D1BB467}"/>
            </c:ext>
          </c:extLst>
        </c:ser>
        <c:ser>
          <c:idx val="6"/>
          <c:order val="6"/>
          <c:tx>
            <c:strRef>
              <c:f>theme_by_season!$H$3:$H$4</c:f>
              <c:strCache>
                <c:ptCount val="1"/>
                <c:pt idx="0">
                  <c:v>Love, Sex, &amp; Relationships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theme_by_season!$H$5:$H$12</c:f>
              <c:numCache>
                <c:formatCode>General</c:formatCode>
                <c:ptCount val="7"/>
                <c:pt idx="0">
                  <c:v>62</c:v>
                </c:pt>
                <c:pt idx="1">
                  <c:v>221</c:v>
                </c:pt>
                <c:pt idx="2">
                  <c:v>204</c:v>
                </c:pt>
                <c:pt idx="3">
                  <c:v>128</c:v>
                </c:pt>
                <c:pt idx="4">
                  <c:v>185</c:v>
                </c:pt>
                <c:pt idx="5">
                  <c:v>204</c:v>
                </c:pt>
                <c:pt idx="6">
                  <c:v>149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C07-4B43-BAAC-59D18D1BB467}"/>
            </c:ext>
          </c:extLst>
        </c:ser>
        <c:ser>
          <c:idx val="7"/>
          <c:order val="7"/>
          <c:tx>
            <c:strRef>
              <c:f>theme_by_season!$I$3:$I$4</c:f>
              <c:strCache>
                <c:ptCount val="1"/>
                <c:pt idx="0">
                  <c:v>Social Issues &amp; Miscellaneous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theme_by_season!$I$5:$I$12</c:f>
              <c:numCache>
                <c:formatCode>General</c:formatCode>
                <c:ptCount val="7"/>
                <c:pt idx="0">
                  <c:v>28</c:v>
                </c:pt>
                <c:pt idx="1">
                  <c:v>86</c:v>
                </c:pt>
                <c:pt idx="2">
                  <c:v>122</c:v>
                </c:pt>
                <c:pt idx="3">
                  <c:v>69</c:v>
                </c:pt>
                <c:pt idx="4">
                  <c:v>93</c:v>
                </c:pt>
                <c:pt idx="5">
                  <c:v>115</c:v>
                </c:pt>
                <c:pt idx="6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C07-4B43-BAAC-59D18D1BB467}"/>
            </c:ext>
          </c:extLst>
        </c:ser>
        <c:ser>
          <c:idx val="8"/>
          <c:order val="8"/>
          <c:tx>
            <c:strRef>
              <c:f>theme_by_season!$J$3:$J$4</c:f>
              <c:strCache>
                <c:ptCount val="1"/>
                <c:pt idx="0">
                  <c:v>Socialization at Dunder Mifflin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theme_by_season!$J$5:$J$12</c:f>
              <c:numCache>
                <c:formatCode>General</c:formatCode>
                <c:ptCount val="7"/>
                <c:pt idx="0">
                  <c:v>101</c:v>
                </c:pt>
                <c:pt idx="1">
                  <c:v>276</c:v>
                </c:pt>
                <c:pt idx="2">
                  <c:v>255</c:v>
                </c:pt>
                <c:pt idx="3">
                  <c:v>179</c:v>
                </c:pt>
                <c:pt idx="4">
                  <c:v>243</c:v>
                </c:pt>
                <c:pt idx="5">
                  <c:v>202</c:v>
                </c:pt>
                <c:pt idx="6">
                  <c:v>207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C07-4B43-BAAC-59D18D1BB467}"/>
            </c:ext>
          </c:extLst>
        </c:ser>
        <c:ser>
          <c:idx val="9"/>
          <c:order val="9"/>
          <c:tx>
            <c:strRef>
              <c:f>theme_by_season!$K$3:$K$4</c:f>
              <c:strCache>
                <c:ptCount val="1"/>
                <c:pt idx="0">
                  <c:v>Transportation &amp; Life Outside Dunder Mifflin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theme_by_season!$A$5:$A$12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theme_by_season!$K$5:$K$12</c:f>
              <c:numCache>
                <c:formatCode>General</c:formatCode>
                <c:ptCount val="7"/>
                <c:pt idx="0">
                  <c:v>43</c:v>
                </c:pt>
                <c:pt idx="1">
                  <c:v>126</c:v>
                </c:pt>
                <c:pt idx="2">
                  <c:v>102</c:v>
                </c:pt>
                <c:pt idx="3">
                  <c:v>114</c:v>
                </c:pt>
                <c:pt idx="4">
                  <c:v>130</c:v>
                </c:pt>
                <c:pt idx="5">
                  <c:v>132</c:v>
                </c:pt>
                <c:pt idx="6">
                  <c:v>123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BC07-4B43-BAAC-59D18D1BB4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4948800"/>
        <c:axId val="1324947552"/>
      </c:lineChart>
      <c:catAx>
        <c:axId val="1324948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947552"/>
        <c:crosses val="autoZero"/>
        <c:auto val="1"/>
        <c:lblAlgn val="ctr"/>
        <c:lblOffset val="100"/>
        <c:noMultiLvlLbl val="0"/>
      </c:catAx>
      <c:valAx>
        <c:axId val="1324947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948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[the_office_lda_sentiment.xlsx]sentiment_by_theme!PivotTable4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Sentiment</a:t>
            </a:r>
            <a:r>
              <a:rPr lang="en-US" baseline="0"/>
              <a:t> by Theme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9.2995644566168364E-2"/>
          <c:y val="8.1984667704508379E-2"/>
          <c:w val="0.90071760051732663"/>
          <c:h val="0.759917294404617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sentiment_by_theme!$B$3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sentiment_by_theme!$A$4:$A$14</c:f>
              <c:strCache>
                <c:ptCount val="10"/>
                <c:pt idx="0">
                  <c:v>Character Relationships with Each Other</c:v>
                </c:pt>
                <c:pt idx="1">
                  <c:v>Character's Activities</c:v>
                </c:pt>
                <c:pt idx="2">
                  <c:v>Dunder Mifflin Operations &amp; Activities</c:v>
                </c:pt>
                <c:pt idx="3">
                  <c:v>Dunder Mifflin Politics</c:v>
                </c:pt>
                <c:pt idx="4">
                  <c:v>Family</c:v>
                </c:pt>
                <c:pt idx="5">
                  <c:v>Health &amp; Wellbeing</c:v>
                </c:pt>
                <c:pt idx="6">
                  <c:v>Love, Sex, &amp; Relationships</c:v>
                </c:pt>
                <c:pt idx="7">
                  <c:v>Social Issues &amp; Miscellaneous</c:v>
                </c:pt>
                <c:pt idx="8">
                  <c:v>Socialization at Dunder Mifflin</c:v>
                </c:pt>
                <c:pt idx="9">
                  <c:v>Transportation &amp; Life Outside Dunder Mifflin</c:v>
                </c:pt>
              </c:strCache>
            </c:strRef>
          </c:cat>
          <c:val>
            <c:numRef>
              <c:f>sentiment_by_theme!$B$4:$B$14</c:f>
              <c:numCache>
                <c:formatCode>General</c:formatCode>
                <c:ptCount val="10"/>
                <c:pt idx="0">
                  <c:v>0.30581449468085126</c:v>
                </c:pt>
                <c:pt idx="1">
                  <c:v>0.18252395458321782</c:v>
                </c:pt>
                <c:pt idx="2">
                  <c:v>0.18712272279665193</c:v>
                </c:pt>
                <c:pt idx="3">
                  <c:v>0.16618996990972931</c:v>
                </c:pt>
                <c:pt idx="4">
                  <c:v>0.2034637681159418</c:v>
                </c:pt>
                <c:pt idx="5">
                  <c:v>0.10896889534883711</c:v>
                </c:pt>
                <c:pt idx="6">
                  <c:v>0.14131344319167397</c:v>
                </c:pt>
                <c:pt idx="7">
                  <c:v>0.23541508474576242</c:v>
                </c:pt>
                <c:pt idx="8">
                  <c:v>0.20700669856459336</c:v>
                </c:pt>
                <c:pt idx="9">
                  <c:v>0.16214168831168813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48-48B1-A266-7A336263B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4853600"/>
        <c:axId val="152462368"/>
      </c:barChart>
      <c:catAx>
        <c:axId val="1404853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62368"/>
        <c:crosses val="autoZero"/>
        <c:auto val="1"/>
        <c:lblAlgn val="ctr"/>
        <c:lblOffset val="100"/>
        <c:noMultiLvlLbl val="0"/>
      </c:catAx>
      <c:valAx>
        <c:axId val="15246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4853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[the_office_lda_sentiment.xlsx]sentiment_by_season!PivotTable7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/>
              <a:t>Sentiment</a:t>
            </a:r>
            <a:r>
              <a:rPr lang="en-CA" baseline="0"/>
              <a:t> by Season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sentiment_by_season!$B$3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sentiment_by_season!$A$4:$A$11</c:f>
              <c:strCach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strCache>
            </c:strRef>
          </c:cat>
          <c:val>
            <c:numRef>
              <c:f>sentiment_by_season!$B$4:$B$11</c:f>
              <c:numCache>
                <c:formatCode>General</c:formatCode>
                <c:ptCount val="7"/>
                <c:pt idx="0">
                  <c:v>0.23571603665521196</c:v>
                </c:pt>
                <c:pt idx="1">
                  <c:v>0.21284782770144803</c:v>
                </c:pt>
                <c:pt idx="2">
                  <c:v>0.18563888426311398</c:v>
                </c:pt>
                <c:pt idx="3">
                  <c:v>0.18475958986730998</c:v>
                </c:pt>
                <c:pt idx="4">
                  <c:v>0.17747343555739736</c:v>
                </c:pt>
                <c:pt idx="5">
                  <c:v>0.16453990939044455</c:v>
                </c:pt>
                <c:pt idx="6">
                  <c:v>0.18488208651399504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0CB-46D6-BE34-0A67C76F38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64167680"/>
        <c:axId val="1464166848"/>
      </c:lineChart>
      <c:catAx>
        <c:axId val="146416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166848"/>
        <c:crosses val="autoZero"/>
        <c:auto val="1"/>
        <c:lblAlgn val="ctr"/>
        <c:lblOffset val="100"/>
        <c:noMultiLvlLbl val="0"/>
      </c:catAx>
      <c:valAx>
        <c:axId val="1464166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16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C016FC-D4D1-46B2-9F27-B66AC981E84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E62ECE-E2C9-4AFA-A1F7-BD6055D15623}">
      <dgm:prSet/>
      <dgm:spPr/>
      <dgm:t>
        <a:bodyPr/>
        <a:lstStyle/>
        <a:p>
          <a:r>
            <a:rPr lang="en-CA"/>
            <a:t>50 topics discovered and analyzed</a:t>
          </a:r>
          <a:endParaRPr lang="en-US"/>
        </a:p>
      </dgm:t>
    </dgm:pt>
    <dgm:pt modelId="{33CF9918-42D5-4767-8176-E377F911A1B9}" type="parTrans" cxnId="{3B20679C-F1A8-4FD2-823F-94A4A5F1EE6B}">
      <dgm:prSet/>
      <dgm:spPr/>
      <dgm:t>
        <a:bodyPr/>
        <a:lstStyle/>
        <a:p>
          <a:endParaRPr lang="en-US"/>
        </a:p>
      </dgm:t>
    </dgm:pt>
    <dgm:pt modelId="{E56D0D2C-2F78-4BF9-A473-CF37F28948FD}" type="sibTrans" cxnId="{3B20679C-F1A8-4FD2-823F-94A4A5F1EE6B}">
      <dgm:prSet/>
      <dgm:spPr/>
      <dgm:t>
        <a:bodyPr/>
        <a:lstStyle/>
        <a:p>
          <a:endParaRPr lang="en-US"/>
        </a:p>
      </dgm:t>
    </dgm:pt>
    <dgm:pt modelId="{74560923-1ABA-4D57-AF18-1156A045761F}">
      <dgm:prSet/>
      <dgm:spPr/>
      <dgm:t>
        <a:bodyPr/>
        <a:lstStyle/>
        <a:p>
          <a:r>
            <a:rPr lang="en-CA"/>
            <a:t>Placed into 10 themes:</a:t>
          </a:r>
          <a:endParaRPr lang="en-US"/>
        </a:p>
      </dgm:t>
    </dgm:pt>
    <dgm:pt modelId="{BA391B20-F750-4F37-8354-1606E55E1969}" type="parTrans" cxnId="{C52486FE-1C0C-45B5-9278-956CE9AEADEA}">
      <dgm:prSet/>
      <dgm:spPr/>
      <dgm:t>
        <a:bodyPr/>
        <a:lstStyle/>
        <a:p>
          <a:endParaRPr lang="en-US"/>
        </a:p>
      </dgm:t>
    </dgm:pt>
    <dgm:pt modelId="{967AA277-C29A-47B7-B4CA-927A9C0685CF}" type="sibTrans" cxnId="{C52486FE-1C0C-45B5-9278-956CE9AEADEA}">
      <dgm:prSet/>
      <dgm:spPr/>
      <dgm:t>
        <a:bodyPr/>
        <a:lstStyle/>
        <a:p>
          <a:endParaRPr lang="en-US"/>
        </a:p>
      </dgm:t>
    </dgm:pt>
    <dgm:pt modelId="{39E32F51-9462-4EAF-9D6B-F8647CA6C7E2}">
      <dgm:prSet/>
      <dgm:spPr/>
      <dgm:t>
        <a:bodyPr/>
        <a:lstStyle/>
        <a:p>
          <a:r>
            <a:rPr lang="en-CA"/>
            <a:t>Character Relationships with Each Other</a:t>
          </a:r>
          <a:endParaRPr lang="en-US"/>
        </a:p>
      </dgm:t>
    </dgm:pt>
    <dgm:pt modelId="{EBBE254D-6D55-45FF-BFE6-B78AB4D1244B}" type="parTrans" cxnId="{1D823B32-DF9C-4097-8C1D-5960A7B611C8}">
      <dgm:prSet/>
      <dgm:spPr/>
      <dgm:t>
        <a:bodyPr/>
        <a:lstStyle/>
        <a:p>
          <a:endParaRPr lang="en-US"/>
        </a:p>
      </dgm:t>
    </dgm:pt>
    <dgm:pt modelId="{C52D6EA0-2BA4-4241-AA17-75EB27554A13}" type="sibTrans" cxnId="{1D823B32-DF9C-4097-8C1D-5960A7B611C8}">
      <dgm:prSet/>
      <dgm:spPr/>
      <dgm:t>
        <a:bodyPr/>
        <a:lstStyle/>
        <a:p>
          <a:endParaRPr lang="en-US"/>
        </a:p>
      </dgm:t>
    </dgm:pt>
    <dgm:pt modelId="{BA05FA8F-E28A-4813-88A8-603B903D36C1}">
      <dgm:prSet/>
      <dgm:spPr/>
      <dgm:t>
        <a:bodyPr/>
        <a:lstStyle/>
        <a:p>
          <a:r>
            <a:rPr lang="en-CA"/>
            <a:t>Character’s Activities</a:t>
          </a:r>
          <a:endParaRPr lang="en-US"/>
        </a:p>
      </dgm:t>
    </dgm:pt>
    <dgm:pt modelId="{616DE1CF-E45B-4C31-8537-FE14DF242A68}" type="parTrans" cxnId="{C70F0BE7-BE4F-46AF-A437-132C9F12E585}">
      <dgm:prSet/>
      <dgm:spPr/>
      <dgm:t>
        <a:bodyPr/>
        <a:lstStyle/>
        <a:p>
          <a:endParaRPr lang="en-US"/>
        </a:p>
      </dgm:t>
    </dgm:pt>
    <dgm:pt modelId="{4F8B909D-7086-4297-86E7-6D96AFD3A309}" type="sibTrans" cxnId="{C70F0BE7-BE4F-46AF-A437-132C9F12E585}">
      <dgm:prSet/>
      <dgm:spPr/>
      <dgm:t>
        <a:bodyPr/>
        <a:lstStyle/>
        <a:p>
          <a:endParaRPr lang="en-US"/>
        </a:p>
      </dgm:t>
    </dgm:pt>
    <dgm:pt modelId="{14BEEFB9-0F23-44D3-B3CD-804594B1EE43}">
      <dgm:prSet/>
      <dgm:spPr/>
      <dgm:t>
        <a:bodyPr/>
        <a:lstStyle/>
        <a:p>
          <a:r>
            <a:rPr lang="en-CA"/>
            <a:t>Dunder Mifflin Operations &amp; Activities</a:t>
          </a:r>
          <a:endParaRPr lang="en-US"/>
        </a:p>
      </dgm:t>
    </dgm:pt>
    <dgm:pt modelId="{AC8C5E73-CFC8-4360-8FC4-787A764ED4EF}" type="parTrans" cxnId="{B6D08576-F760-4E68-958C-E65FEBB35F3B}">
      <dgm:prSet/>
      <dgm:spPr/>
      <dgm:t>
        <a:bodyPr/>
        <a:lstStyle/>
        <a:p>
          <a:endParaRPr lang="en-US"/>
        </a:p>
      </dgm:t>
    </dgm:pt>
    <dgm:pt modelId="{2B705708-5D09-42AC-91CB-349155315956}" type="sibTrans" cxnId="{B6D08576-F760-4E68-958C-E65FEBB35F3B}">
      <dgm:prSet/>
      <dgm:spPr/>
      <dgm:t>
        <a:bodyPr/>
        <a:lstStyle/>
        <a:p>
          <a:endParaRPr lang="en-US"/>
        </a:p>
      </dgm:t>
    </dgm:pt>
    <dgm:pt modelId="{D13824CC-A09C-4C37-A95E-0128CA918873}">
      <dgm:prSet/>
      <dgm:spPr/>
      <dgm:t>
        <a:bodyPr/>
        <a:lstStyle/>
        <a:p>
          <a:r>
            <a:rPr lang="en-CA"/>
            <a:t>Dunder Mifflin Politics</a:t>
          </a:r>
          <a:endParaRPr lang="en-US"/>
        </a:p>
      </dgm:t>
    </dgm:pt>
    <dgm:pt modelId="{0CDE160B-081B-41E1-B2F4-90E00F26DC70}" type="parTrans" cxnId="{CBFBBA24-F0B7-439E-8DC9-1C6247C9379F}">
      <dgm:prSet/>
      <dgm:spPr/>
      <dgm:t>
        <a:bodyPr/>
        <a:lstStyle/>
        <a:p>
          <a:endParaRPr lang="en-US"/>
        </a:p>
      </dgm:t>
    </dgm:pt>
    <dgm:pt modelId="{D9E8DDD2-10DD-453F-A776-F664ED7BCBF4}" type="sibTrans" cxnId="{CBFBBA24-F0B7-439E-8DC9-1C6247C9379F}">
      <dgm:prSet/>
      <dgm:spPr/>
      <dgm:t>
        <a:bodyPr/>
        <a:lstStyle/>
        <a:p>
          <a:endParaRPr lang="en-US"/>
        </a:p>
      </dgm:t>
    </dgm:pt>
    <dgm:pt modelId="{42607AA1-3FEF-4479-9C2D-206B684EE036}">
      <dgm:prSet/>
      <dgm:spPr/>
      <dgm:t>
        <a:bodyPr/>
        <a:lstStyle/>
        <a:p>
          <a:r>
            <a:rPr lang="en-CA"/>
            <a:t>Family</a:t>
          </a:r>
          <a:endParaRPr lang="en-US"/>
        </a:p>
      </dgm:t>
    </dgm:pt>
    <dgm:pt modelId="{F437A0F4-B98C-4297-B9BE-CF34E6D2771B}" type="parTrans" cxnId="{166E028A-458B-43F6-9737-33357ADA14A4}">
      <dgm:prSet/>
      <dgm:spPr/>
      <dgm:t>
        <a:bodyPr/>
        <a:lstStyle/>
        <a:p>
          <a:endParaRPr lang="en-US"/>
        </a:p>
      </dgm:t>
    </dgm:pt>
    <dgm:pt modelId="{0D95727E-3FA0-4D5A-AEF3-3A7D60A84E65}" type="sibTrans" cxnId="{166E028A-458B-43F6-9737-33357ADA14A4}">
      <dgm:prSet/>
      <dgm:spPr/>
      <dgm:t>
        <a:bodyPr/>
        <a:lstStyle/>
        <a:p>
          <a:endParaRPr lang="en-US"/>
        </a:p>
      </dgm:t>
    </dgm:pt>
    <dgm:pt modelId="{3BB65FBC-0FC3-4040-924D-DD7462126B30}">
      <dgm:prSet/>
      <dgm:spPr/>
      <dgm:t>
        <a:bodyPr/>
        <a:lstStyle/>
        <a:p>
          <a:r>
            <a:rPr lang="en-CA"/>
            <a:t>Health &amp; Wellbeing</a:t>
          </a:r>
          <a:endParaRPr lang="en-US"/>
        </a:p>
      </dgm:t>
    </dgm:pt>
    <dgm:pt modelId="{13E35BA8-BF34-4129-A176-38FD4AE42CC9}" type="parTrans" cxnId="{75FBD0F7-194C-4E90-AB03-C99D60B7858F}">
      <dgm:prSet/>
      <dgm:spPr/>
      <dgm:t>
        <a:bodyPr/>
        <a:lstStyle/>
        <a:p>
          <a:endParaRPr lang="en-US"/>
        </a:p>
      </dgm:t>
    </dgm:pt>
    <dgm:pt modelId="{B2DD8E96-67F5-46CE-B725-07CDD7D0E6F7}" type="sibTrans" cxnId="{75FBD0F7-194C-4E90-AB03-C99D60B7858F}">
      <dgm:prSet/>
      <dgm:spPr/>
      <dgm:t>
        <a:bodyPr/>
        <a:lstStyle/>
        <a:p>
          <a:endParaRPr lang="en-US"/>
        </a:p>
      </dgm:t>
    </dgm:pt>
    <dgm:pt modelId="{C402CED9-8195-46CD-928F-5A4E4D59E26F}">
      <dgm:prSet/>
      <dgm:spPr/>
      <dgm:t>
        <a:bodyPr/>
        <a:lstStyle/>
        <a:p>
          <a:r>
            <a:rPr lang="en-CA"/>
            <a:t>Love, Sex, &amp; Relationships</a:t>
          </a:r>
          <a:endParaRPr lang="en-US"/>
        </a:p>
      </dgm:t>
    </dgm:pt>
    <dgm:pt modelId="{ED39C3D7-3BDE-4E31-AC35-3606220A6411}" type="parTrans" cxnId="{C0F5C728-18CF-4DA7-AB97-E3E395C27C02}">
      <dgm:prSet/>
      <dgm:spPr/>
      <dgm:t>
        <a:bodyPr/>
        <a:lstStyle/>
        <a:p>
          <a:endParaRPr lang="en-US"/>
        </a:p>
      </dgm:t>
    </dgm:pt>
    <dgm:pt modelId="{6C51466E-9259-4535-9828-B809CBC96DBE}" type="sibTrans" cxnId="{C0F5C728-18CF-4DA7-AB97-E3E395C27C02}">
      <dgm:prSet/>
      <dgm:spPr/>
      <dgm:t>
        <a:bodyPr/>
        <a:lstStyle/>
        <a:p>
          <a:endParaRPr lang="en-US"/>
        </a:p>
      </dgm:t>
    </dgm:pt>
    <dgm:pt modelId="{03B2644F-0278-4467-870A-D27A9BDFEF18}">
      <dgm:prSet/>
      <dgm:spPr/>
      <dgm:t>
        <a:bodyPr/>
        <a:lstStyle/>
        <a:p>
          <a:r>
            <a:rPr lang="en-CA"/>
            <a:t>Social Issues &amp; Miscellaneous</a:t>
          </a:r>
          <a:endParaRPr lang="en-US"/>
        </a:p>
      </dgm:t>
    </dgm:pt>
    <dgm:pt modelId="{6955D8AB-85E7-4E9C-86AB-9822DCE85C66}" type="parTrans" cxnId="{6FEB0554-652B-4AA0-8516-5FCDA074369D}">
      <dgm:prSet/>
      <dgm:spPr/>
      <dgm:t>
        <a:bodyPr/>
        <a:lstStyle/>
        <a:p>
          <a:endParaRPr lang="en-US"/>
        </a:p>
      </dgm:t>
    </dgm:pt>
    <dgm:pt modelId="{51192BE2-1D1F-4E86-B911-FE36719525B5}" type="sibTrans" cxnId="{6FEB0554-652B-4AA0-8516-5FCDA074369D}">
      <dgm:prSet/>
      <dgm:spPr/>
      <dgm:t>
        <a:bodyPr/>
        <a:lstStyle/>
        <a:p>
          <a:endParaRPr lang="en-US"/>
        </a:p>
      </dgm:t>
    </dgm:pt>
    <dgm:pt modelId="{BB49A2C8-8584-49FA-AA69-DB674008F31E}">
      <dgm:prSet/>
      <dgm:spPr/>
      <dgm:t>
        <a:bodyPr/>
        <a:lstStyle/>
        <a:p>
          <a:r>
            <a:rPr lang="en-CA"/>
            <a:t>Socialization at Dunder Mifflin</a:t>
          </a:r>
          <a:endParaRPr lang="en-US"/>
        </a:p>
      </dgm:t>
    </dgm:pt>
    <dgm:pt modelId="{BE4365E8-138F-4A68-81F0-3A32E6C89756}" type="parTrans" cxnId="{C22A8953-3D3D-4174-AB40-37E331133A00}">
      <dgm:prSet/>
      <dgm:spPr/>
      <dgm:t>
        <a:bodyPr/>
        <a:lstStyle/>
        <a:p>
          <a:endParaRPr lang="en-US"/>
        </a:p>
      </dgm:t>
    </dgm:pt>
    <dgm:pt modelId="{ADBAF1F1-D8AD-4E84-8D61-E23F8FEDCE61}" type="sibTrans" cxnId="{C22A8953-3D3D-4174-AB40-37E331133A00}">
      <dgm:prSet/>
      <dgm:spPr/>
      <dgm:t>
        <a:bodyPr/>
        <a:lstStyle/>
        <a:p>
          <a:endParaRPr lang="en-US"/>
        </a:p>
      </dgm:t>
    </dgm:pt>
    <dgm:pt modelId="{F8D09B18-5EB7-4178-8F62-8EEA0D00DA2B}">
      <dgm:prSet/>
      <dgm:spPr/>
      <dgm:t>
        <a:bodyPr/>
        <a:lstStyle/>
        <a:p>
          <a:r>
            <a:rPr lang="en-CA"/>
            <a:t>Transportation &amp; Life Outside Dunder Mifflin</a:t>
          </a:r>
          <a:endParaRPr lang="en-US"/>
        </a:p>
      </dgm:t>
    </dgm:pt>
    <dgm:pt modelId="{F784BB4B-60FC-41A6-8A20-0AB5697BC718}" type="parTrans" cxnId="{DBCC8484-21B2-45C5-BC0E-DA0A27350D90}">
      <dgm:prSet/>
      <dgm:spPr/>
      <dgm:t>
        <a:bodyPr/>
        <a:lstStyle/>
        <a:p>
          <a:endParaRPr lang="en-US"/>
        </a:p>
      </dgm:t>
    </dgm:pt>
    <dgm:pt modelId="{BAA52F93-9309-4CA1-AA8A-C56F2EDC8BBA}" type="sibTrans" cxnId="{DBCC8484-21B2-45C5-BC0E-DA0A27350D90}">
      <dgm:prSet/>
      <dgm:spPr/>
      <dgm:t>
        <a:bodyPr/>
        <a:lstStyle/>
        <a:p>
          <a:endParaRPr lang="en-US"/>
        </a:p>
      </dgm:t>
    </dgm:pt>
    <dgm:pt modelId="{8CD97DE6-9D48-4225-BEA3-D12988713A5A}" type="pres">
      <dgm:prSet presAssocID="{7AC016FC-D4D1-46B2-9F27-B66AC981E849}" presName="linear" presStyleCnt="0">
        <dgm:presLayoutVars>
          <dgm:animLvl val="lvl"/>
          <dgm:resizeHandles val="exact"/>
        </dgm:presLayoutVars>
      </dgm:prSet>
      <dgm:spPr/>
    </dgm:pt>
    <dgm:pt modelId="{02B0A4EB-9705-417D-8C20-43439BDF4AD0}" type="pres">
      <dgm:prSet presAssocID="{1CE62ECE-E2C9-4AFA-A1F7-BD6055D1562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2C52AD-EDD8-4110-A173-ECE8F5FDB465}" type="pres">
      <dgm:prSet presAssocID="{E56D0D2C-2F78-4BF9-A473-CF37F28948FD}" presName="spacer" presStyleCnt="0"/>
      <dgm:spPr/>
    </dgm:pt>
    <dgm:pt modelId="{32D37CA6-416D-4B5E-A763-63B89EAF9586}" type="pres">
      <dgm:prSet presAssocID="{74560923-1ABA-4D57-AF18-1156A045761F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E55E0115-340B-4F49-BB4D-AFFE9B100913}" type="pres">
      <dgm:prSet presAssocID="{74560923-1ABA-4D57-AF18-1156A045761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522FE1D-423A-4B2E-A085-F0A8BBB64423}" type="presOf" srcId="{39E32F51-9462-4EAF-9D6B-F8647CA6C7E2}" destId="{E55E0115-340B-4F49-BB4D-AFFE9B100913}" srcOrd="0" destOrd="0" presId="urn:microsoft.com/office/officeart/2005/8/layout/vList2"/>
    <dgm:cxn modelId="{CBFBBA24-F0B7-439E-8DC9-1C6247C9379F}" srcId="{74560923-1ABA-4D57-AF18-1156A045761F}" destId="{D13824CC-A09C-4C37-A95E-0128CA918873}" srcOrd="3" destOrd="0" parTransId="{0CDE160B-081B-41E1-B2F4-90E00F26DC70}" sibTransId="{D9E8DDD2-10DD-453F-A776-F664ED7BCBF4}"/>
    <dgm:cxn modelId="{C0F5C728-18CF-4DA7-AB97-E3E395C27C02}" srcId="{74560923-1ABA-4D57-AF18-1156A045761F}" destId="{C402CED9-8195-46CD-928F-5A4E4D59E26F}" srcOrd="6" destOrd="0" parTransId="{ED39C3D7-3BDE-4E31-AC35-3606220A6411}" sibTransId="{6C51466E-9259-4535-9828-B809CBC96DBE}"/>
    <dgm:cxn modelId="{1D823B32-DF9C-4097-8C1D-5960A7B611C8}" srcId="{74560923-1ABA-4D57-AF18-1156A045761F}" destId="{39E32F51-9462-4EAF-9D6B-F8647CA6C7E2}" srcOrd="0" destOrd="0" parTransId="{EBBE254D-6D55-45FF-BFE6-B78AB4D1244B}" sibTransId="{C52D6EA0-2BA4-4241-AA17-75EB27554A13}"/>
    <dgm:cxn modelId="{C7D2FA46-08F6-4554-9770-BD70F7328B20}" type="presOf" srcId="{D13824CC-A09C-4C37-A95E-0128CA918873}" destId="{E55E0115-340B-4F49-BB4D-AFFE9B100913}" srcOrd="0" destOrd="3" presId="urn:microsoft.com/office/officeart/2005/8/layout/vList2"/>
    <dgm:cxn modelId="{26A45647-079E-41EA-B4E8-C50BEA25D273}" type="presOf" srcId="{42607AA1-3FEF-4479-9C2D-206B684EE036}" destId="{E55E0115-340B-4F49-BB4D-AFFE9B100913}" srcOrd="0" destOrd="4" presId="urn:microsoft.com/office/officeart/2005/8/layout/vList2"/>
    <dgm:cxn modelId="{AE25FB67-8E14-4FA5-8AB2-EBF5F9ECE2F5}" type="presOf" srcId="{1CE62ECE-E2C9-4AFA-A1F7-BD6055D15623}" destId="{02B0A4EB-9705-417D-8C20-43439BDF4AD0}" srcOrd="0" destOrd="0" presId="urn:microsoft.com/office/officeart/2005/8/layout/vList2"/>
    <dgm:cxn modelId="{D159764B-F4DE-4380-84BD-B0199A516949}" type="presOf" srcId="{C402CED9-8195-46CD-928F-5A4E4D59E26F}" destId="{E55E0115-340B-4F49-BB4D-AFFE9B100913}" srcOrd="0" destOrd="6" presId="urn:microsoft.com/office/officeart/2005/8/layout/vList2"/>
    <dgm:cxn modelId="{A030DF50-B34C-4E46-9604-9484C3EF2129}" type="presOf" srcId="{74560923-1ABA-4D57-AF18-1156A045761F}" destId="{32D37CA6-416D-4B5E-A763-63B89EAF9586}" srcOrd="0" destOrd="0" presId="urn:microsoft.com/office/officeart/2005/8/layout/vList2"/>
    <dgm:cxn modelId="{C22A8953-3D3D-4174-AB40-37E331133A00}" srcId="{74560923-1ABA-4D57-AF18-1156A045761F}" destId="{BB49A2C8-8584-49FA-AA69-DB674008F31E}" srcOrd="8" destOrd="0" parTransId="{BE4365E8-138F-4A68-81F0-3A32E6C89756}" sibTransId="{ADBAF1F1-D8AD-4E84-8D61-E23F8FEDCE61}"/>
    <dgm:cxn modelId="{6FEB0554-652B-4AA0-8516-5FCDA074369D}" srcId="{74560923-1ABA-4D57-AF18-1156A045761F}" destId="{03B2644F-0278-4467-870A-D27A9BDFEF18}" srcOrd="7" destOrd="0" parTransId="{6955D8AB-85E7-4E9C-86AB-9822DCE85C66}" sibTransId="{51192BE2-1D1F-4E86-B911-FE36719525B5}"/>
    <dgm:cxn modelId="{B6D08576-F760-4E68-958C-E65FEBB35F3B}" srcId="{74560923-1ABA-4D57-AF18-1156A045761F}" destId="{14BEEFB9-0F23-44D3-B3CD-804594B1EE43}" srcOrd="2" destOrd="0" parTransId="{AC8C5E73-CFC8-4360-8FC4-787A764ED4EF}" sibTransId="{2B705708-5D09-42AC-91CB-349155315956}"/>
    <dgm:cxn modelId="{DBCC8484-21B2-45C5-BC0E-DA0A27350D90}" srcId="{74560923-1ABA-4D57-AF18-1156A045761F}" destId="{F8D09B18-5EB7-4178-8F62-8EEA0D00DA2B}" srcOrd="9" destOrd="0" parTransId="{F784BB4B-60FC-41A6-8A20-0AB5697BC718}" sibTransId="{BAA52F93-9309-4CA1-AA8A-C56F2EDC8BBA}"/>
    <dgm:cxn modelId="{166E028A-458B-43F6-9737-33357ADA14A4}" srcId="{74560923-1ABA-4D57-AF18-1156A045761F}" destId="{42607AA1-3FEF-4479-9C2D-206B684EE036}" srcOrd="4" destOrd="0" parTransId="{F437A0F4-B98C-4297-B9BE-CF34E6D2771B}" sibTransId="{0D95727E-3FA0-4D5A-AEF3-3A7D60A84E65}"/>
    <dgm:cxn modelId="{3B20679C-F1A8-4FD2-823F-94A4A5F1EE6B}" srcId="{7AC016FC-D4D1-46B2-9F27-B66AC981E849}" destId="{1CE62ECE-E2C9-4AFA-A1F7-BD6055D15623}" srcOrd="0" destOrd="0" parTransId="{33CF9918-42D5-4767-8176-E377F911A1B9}" sibTransId="{E56D0D2C-2F78-4BF9-A473-CF37F28948FD}"/>
    <dgm:cxn modelId="{AB73D5A1-6BA2-4C96-8E48-374198DC7184}" type="presOf" srcId="{BA05FA8F-E28A-4813-88A8-603B903D36C1}" destId="{E55E0115-340B-4F49-BB4D-AFFE9B100913}" srcOrd="0" destOrd="1" presId="urn:microsoft.com/office/officeart/2005/8/layout/vList2"/>
    <dgm:cxn modelId="{8E265DAE-EC68-4D7B-809E-EA1969854994}" type="presOf" srcId="{7AC016FC-D4D1-46B2-9F27-B66AC981E849}" destId="{8CD97DE6-9D48-4225-BEA3-D12988713A5A}" srcOrd="0" destOrd="0" presId="urn:microsoft.com/office/officeart/2005/8/layout/vList2"/>
    <dgm:cxn modelId="{64AC5AB9-E225-4FF5-A82C-F4BD27811621}" type="presOf" srcId="{BB49A2C8-8584-49FA-AA69-DB674008F31E}" destId="{E55E0115-340B-4F49-BB4D-AFFE9B100913}" srcOrd="0" destOrd="8" presId="urn:microsoft.com/office/officeart/2005/8/layout/vList2"/>
    <dgm:cxn modelId="{221CB8D5-E6D4-4D23-A98B-2B5B0EDF44EE}" type="presOf" srcId="{03B2644F-0278-4467-870A-D27A9BDFEF18}" destId="{E55E0115-340B-4F49-BB4D-AFFE9B100913}" srcOrd="0" destOrd="7" presId="urn:microsoft.com/office/officeart/2005/8/layout/vList2"/>
    <dgm:cxn modelId="{92B5A2E1-EEAB-4810-874C-0B1916A0562B}" type="presOf" srcId="{F8D09B18-5EB7-4178-8F62-8EEA0D00DA2B}" destId="{E55E0115-340B-4F49-BB4D-AFFE9B100913}" srcOrd="0" destOrd="9" presId="urn:microsoft.com/office/officeart/2005/8/layout/vList2"/>
    <dgm:cxn modelId="{C70F0BE7-BE4F-46AF-A437-132C9F12E585}" srcId="{74560923-1ABA-4D57-AF18-1156A045761F}" destId="{BA05FA8F-E28A-4813-88A8-603B903D36C1}" srcOrd="1" destOrd="0" parTransId="{616DE1CF-E45B-4C31-8537-FE14DF242A68}" sibTransId="{4F8B909D-7086-4297-86E7-6D96AFD3A309}"/>
    <dgm:cxn modelId="{9160AFEA-E0FF-48F7-A50A-D9C92C6FB7E8}" type="presOf" srcId="{14BEEFB9-0F23-44D3-B3CD-804594B1EE43}" destId="{E55E0115-340B-4F49-BB4D-AFFE9B100913}" srcOrd="0" destOrd="2" presId="urn:microsoft.com/office/officeart/2005/8/layout/vList2"/>
    <dgm:cxn modelId="{75FBD0F7-194C-4E90-AB03-C99D60B7858F}" srcId="{74560923-1ABA-4D57-AF18-1156A045761F}" destId="{3BB65FBC-0FC3-4040-924D-DD7462126B30}" srcOrd="5" destOrd="0" parTransId="{13E35BA8-BF34-4129-A176-38FD4AE42CC9}" sibTransId="{B2DD8E96-67F5-46CE-B725-07CDD7D0E6F7}"/>
    <dgm:cxn modelId="{8CF658FC-88CF-4954-AB07-927E42E23F58}" type="presOf" srcId="{3BB65FBC-0FC3-4040-924D-DD7462126B30}" destId="{E55E0115-340B-4F49-BB4D-AFFE9B100913}" srcOrd="0" destOrd="5" presId="urn:microsoft.com/office/officeart/2005/8/layout/vList2"/>
    <dgm:cxn modelId="{C52486FE-1C0C-45B5-9278-956CE9AEADEA}" srcId="{7AC016FC-D4D1-46B2-9F27-B66AC981E849}" destId="{74560923-1ABA-4D57-AF18-1156A045761F}" srcOrd="1" destOrd="0" parTransId="{BA391B20-F750-4F37-8354-1606E55E1969}" sibTransId="{967AA277-C29A-47B7-B4CA-927A9C0685CF}"/>
    <dgm:cxn modelId="{7162180E-D4C8-432B-A36F-7542010F7EAF}" type="presParOf" srcId="{8CD97DE6-9D48-4225-BEA3-D12988713A5A}" destId="{02B0A4EB-9705-417D-8C20-43439BDF4AD0}" srcOrd="0" destOrd="0" presId="urn:microsoft.com/office/officeart/2005/8/layout/vList2"/>
    <dgm:cxn modelId="{85796072-8638-4740-A2CC-0516454A6D20}" type="presParOf" srcId="{8CD97DE6-9D48-4225-BEA3-D12988713A5A}" destId="{542C52AD-EDD8-4110-A173-ECE8F5FDB465}" srcOrd="1" destOrd="0" presId="urn:microsoft.com/office/officeart/2005/8/layout/vList2"/>
    <dgm:cxn modelId="{56A34A0F-3184-44A8-8A6E-06E51FACEE0E}" type="presParOf" srcId="{8CD97DE6-9D48-4225-BEA3-D12988713A5A}" destId="{32D37CA6-416D-4B5E-A763-63B89EAF9586}" srcOrd="2" destOrd="0" presId="urn:microsoft.com/office/officeart/2005/8/layout/vList2"/>
    <dgm:cxn modelId="{CA4B94D2-9EA6-4819-81E9-AC05C5E8F9B1}" type="presParOf" srcId="{8CD97DE6-9D48-4225-BEA3-D12988713A5A}" destId="{E55E0115-340B-4F49-BB4D-AFFE9B10091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B0A4EB-9705-417D-8C20-43439BDF4AD0}">
      <dsp:nvSpPr>
        <dsp:cNvPr id="0" name=""/>
        <dsp:cNvSpPr/>
      </dsp:nvSpPr>
      <dsp:spPr>
        <a:xfrm>
          <a:off x="0" y="49393"/>
          <a:ext cx="7559504" cy="7915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50 topics discovered and analyzed</a:t>
          </a:r>
          <a:endParaRPr lang="en-US" sz="3300" kern="1200"/>
        </a:p>
      </dsp:txBody>
      <dsp:txXfrm>
        <a:off x="38638" y="88031"/>
        <a:ext cx="7482228" cy="714229"/>
      </dsp:txXfrm>
    </dsp:sp>
    <dsp:sp modelId="{32D37CA6-416D-4B5E-A763-63B89EAF9586}">
      <dsp:nvSpPr>
        <dsp:cNvPr id="0" name=""/>
        <dsp:cNvSpPr/>
      </dsp:nvSpPr>
      <dsp:spPr>
        <a:xfrm>
          <a:off x="0" y="935938"/>
          <a:ext cx="7559504" cy="79150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300" kern="1200"/>
            <a:t>Placed into 10 themes:</a:t>
          </a:r>
          <a:endParaRPr lang="en-US" sz="3300" kern="1200"/>
        </a:p>
      </dsp:txBody>
      <dsp:txXfrm>
        <a:off x="38638" y="974576"/>
        <a:ext cx="7482228" cy="714229"/>
      </dsp:txXfrm>
    </dsp:sp>
    <dsp:sp modelId="{E55E0115-340B-4F49-BB4D-AFFE9B100913}">
      <dsp:nvSpPr>
        <dsp:cNvPr id="0" name=""/>
        <dsp:cNvSpPr/>
      </dsp:nvSpPr>
      <dsp:spPr>
        <a:xfrm>
          <a:off x="0" y="1727443"/>
          <a:ext cx="7559504" cy="4508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001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Character Relationships with Each Other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Character’s Activities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Dunder Mifflin Operations &amp; Activities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Dunder Mifflin Politics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Family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Health &amp; Wellbeing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Love, Sex, &amp; Relationships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Social Issues &amp; Miscellaneous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Socialization at Dunder Mifflin</a:t>
          </a:r>
          <a:endParaRPr lang="en-US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2600" kern="1200"/>
            <a:t>Transportation &amp; Life Outside Dunder Mifflin</a:t>
          </a:r>
          <a:endParaRPr lang="en-US" sz="2600" kern="1200"/>
        </a:p>
      </dsp:txBody>
      <dsp:txXfrm>
        <a:off x="0" y="1727443"/>
        <a:ext cx="7559504" cy="45084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DC57-B951-9E90-1EAD-FB622DFEB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F5E44-5DB1-009C-66C9-8B38017D5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6C24C8-3D27-1DB0-31B7-9BA07930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F9F56-3A44-BE9F-1693-91A50AB1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76A8-86F5-AA80-4E3A-038E3867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1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AB822-768D-F3B1-3027-47CA7AFD9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AF80E0-B886-F7FC-0C6D-90ECCA6FD6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ABFD7-C845-BCE7-2F3D-6F4B7DE7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B88AF-F940-D17A-9E6E-5E1DF7183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19356-8829-DB4F-BE7D-FC7F37662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0314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98A5E-C3F7-8C96-AD66-DB28429C4F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6A1C58-096C-AF9C-3055-70366FCDC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90C9D-6FCF-06D4-03F8-1564B485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3F39C-EA91-2F24-D397-71709D489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9330F-7330-0613-0B93-CC713DE9D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220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B704-347C-5153-0B30-FF61828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706E-B94C-D164-1397-5759B5C20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9D2E5-02F6-EE13-C7ED-81501C88A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77D4E-D029-C03D-07D6-37C55B12D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1CE8D-373E-713E-BB45-C6DAB1D45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473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9CC5A-6F49-9CFD-1744-A698A6F5F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6965-5001-2FED-2974-4339E1E2C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4CBD3-D764-72DC-4853-7647BE378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C2-6D0B-A6C6-C070-DBB505290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CFDA0-3AC3-9172-B203-76D0D9142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4494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ADFC6-F6C5-E5B6-AC07-C8429A1C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A0C81-82AF-3AE3-EAB7-3FC78917E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118D31-C5ED-4A67-8ECA-A307359E8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498D7-FC4A-41CC-2091-9AFC7462B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4088C-D5DD-2BB0-8552-47C870AF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CE78A-5DF6-FC93-A05A-47CA6885B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118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74BEB-8B76-C62E-6202-0F6076BB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7A650-D519-0F0D-E47F-E3C67410F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45EF4-1DDE-A5BB-418F-F29FE12EB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D50062-DE33-9D2B-05B1-0C4695D93B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45410E-EA5B-A939-FED6-4C76FB9BE4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DA7EE9-B8BE-7884-CBB1-7E6844F6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3A466A-803D-0AA3-8FDC-0A49BABD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17D1B-2308-D527-389F-FB686CEF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7135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DC6D-816D-BC8A-7360-F57DA214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58C1B-3E2E-40E3-8844-E7A20B8E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7FBE-77D5-6FFB-5212-3E8E6A0BD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3B2C79-7F2D-7CE2-22C3-BFCD0E25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1695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62CDE8-AA39-B8FB-2087-645CE3A06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D4A1D-7180-119B-83CB-0FB2123EC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C82D0-CD20-AADC-AFD3-033EB1A3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257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EAB7-1D93-B608-798D-BA7A2D0AE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78DD-9520-B828-5DEA-0CEC2461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29177-1933-DFCB-6C52-91AEB5253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F18E30-DB6E-08D1-1872-2F02E0FE6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E7E11-C9A9-7628-9880-BA543A8F3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A24C4-7C35-4811-E68B-499F2B17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1717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0E0C2-BF73-3AF2-B398-E2F00748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F59066-002E-2806-4976-6339096078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ED268-2B4E-B239-330E-8416E8100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E2EE1-E385-0235-7299-6EBB8DB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CDAF5-9790-443F-E8FA-4770661A4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49A2B-B44F-A3E6-FF76-91B35E8E5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4593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96B653-F1FA-5A96-EC63-3C9553207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98BD1-D35A-8401-1F88-447101507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C5199-FECB-4CDC-48E8-EDE4F4C42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22E39-67A7-4B99-A09E-3CFFFF859584}" type="datetimeFigureOut">
              <a:rPr lang="en-CA" smtClean="0"/>
              <a:t>2022-08-22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76318-5523-B179-AAE7-1ADD4499BA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2680F-A8EE-E14F-1789-481147DA7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93C85-9991-47DB-8463-4AE991ABED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285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br.com/office-american-version-beloved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ichael_Scott_(The_Office)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747BFD-C42B-4095-82C7-FB8EF8D6B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60" y="5279511"/>
            <a:ext cx="9681882" cy="739880"/>
          </a:xfrm>
        </p:spPr>
        <p:txBody>
          <a:bodyPr anchor="b">
            <a:normAutofit/>
          </a:bodyPr>
          <a:lstStyle/>
          <a:p>
            <a:r>
              <a:rPr lang="en-CA" sz="3600">
                <a:solidFill>
                  <a:schemeClr val="tx1">
                    <a:lumMod val="85000"/>
                    <a:lumOff val="15000"/>
                  </a:schemeClr>
                </a:solidFill>
              </a:rPr>
              <a:t>Analysis of The Office 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13B71-C591-B870-85BE-77DB31AC7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447" y="6019391"/>
            <a:ext cx="7315199" cy="365125"/>
          </a:xfrm>
        </p:spPr>
        <p:txBody>
          <a:bodyPr anchor="t">
            <a:normAutofit/>
          </a:bodyPr>
          <a:lstStyle/>
          <a:p>
            <a:r>
              <a:rPr lang="en-CA" sz="1600">
                <a:solidFill>
                  <a:schemeClr val="tx1">
                    <a:lumMod val="85000"/>
                    <a:lumOff val="15000"/>
                  </a:schemeClr>
                </a:solidFill>
              </a:rPr>
              <a:t>August 2022</a:t>
            </a:r>
          </a:p>
        </p:txBody>
      </p:sp>
      <p:pic>
        <p:nvPicPr>
          <p:cNvPr id="5" name="Picture 4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39F1C673-52BF-08FD-BC4C-0F81B3717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3436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23292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C6FD5-053C-4F98-0702-FA8DDC3D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Sentiment by Character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5B3AB49-8471-B507-8618-0897DAC22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508901"/>
            <a:ext cx="5596128" cy="3357677"/>
          </a:xfrm>
          <a:prstGeom prst="rect">
            <a:avLst/>
          </a:prstGeom>
        </p:spPr>
      </p:pic>
      <p:pic>
        <p:nvPicPr>
          <p:cNvPr id="5" name="Picture 5" descr="A picture containing person, person, clothing, necktie&#10;&#10;Description automatically generated">
            <a:extLst>
              <a:ext uri="{FF2B5EF4-FFF2-40B4-BE49-F238E27FC236}">
                <a16:creationId xmlns:a16="http://schemas.microsoft.com/office/drawing/2014/main" id="{D4A7ABDD-735B-AAFC-E4C7-FB41A8D55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2788708"/>
            <a:ext cx="5596128" cy="27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8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BCE2508-5441-0D04-1732-0DA98EBF3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6938"/>
            <a:ext cx="4633913" cy="3457575"/>
          </a:xfr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AD68B12-D1D2-1AD7-4839-01C4C2E3E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166938"/>
            <a:ext cx="5808663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C8AB4-AF32-AA0B-F4E9-F4D50F7B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cs typeface="Calibri Light"/>
              </a:rPr>
              <a:t>Character Sentiment by Season</a:t>
            </a:r>
          </a:p>
        </p:txBody>
      </p:sp>
    </p:spTree>
    <p:extLst>
      <p:ext uri="{BB962C8B-B14F-4D97-AF65-F5344CB8AC3E}">
        <p14:creationId xmlns:p14="http://schemas.microsoft.com/office/powerpoint/2010/main" val="278738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30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5CBC32-8489-E9FA-7996-684EF4718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/>
              <a:t>Character Sentiment by Theme</a:t>
            </a:r>
          </a:p>
        </p:txBody>
      </p:sp>
      <p:sp>
        <p:nvSpPr>
          <p:cNvPr id="57" name="Rectangle: Rounded Corners 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857BA158-911F-B9D8-3B51-9E0C5CFFE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2473926"/>
            <a:ext cx="5596128" cy="34276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043F6D1-92C5-1B82-9721-CC717BFBF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0302" y="2669790"/>
            <a:ext cx="5596128" cy="303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3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88C05C-6CAF-20C5-7547-82726F71F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CA" sz="5400"/>
              <a:t>Data Source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8EDC-3D90-D0D0-83F6-C5A356098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CA" sz="1500" dirty="0"/>
              <a:t>Lines from every season was available on Kaggle</a:t>
            </a:r>
          </a:p>
          <a:p>
            <a:r>
              <a:rPr lang="en-CA" sz="1500" dirty="0"/>
              <a:t>For this analysis, only lines up to season 7 were included (when Steve Carell left)</a:t>
            </a:r>
          </a:p>
          <a:p>
            <a:r>
              <a:rPr lang="en-CA" sz="1500" dirty="0"/>
              <a:t>Lines of Michael, Dwight, Jim, Pam, and Angela analyzed</a:t>
            </a:r>
          </a:p>
          <a:p>
            <a:r>
              <a:rPr lang="en-CA" sz="1500" dirty="0"/>
              <a:t>~14K lines analyzed</a:t>
            </a:r>
          </a:p>
          <a:p>
            <a:r>
              <a:rPr lang="en-CA" sz="1500" dirty="0"/>
              <a:t>LDA Topic modelling (with MALLET) performed </a:t>
            </a:r>
          </a:p>
          <a:p>
            <a:r>
              <a:rPr lang="en-CA" sz="1500" dirty="0"/>
              <a:t>Sentiment analysis, using VADER</a:t>
            </a:r>
          </a:p>
          <a:p>
            <a:r>
              <a:rPr lang="en-CA" sz="1500" dirty="0"/>
              <a:t>Python script on </a:t>
            </a:r>
            <a:r>
              <a:rPr lang="en-CA" sz="1500" dirty="0" err="1"/>
              <a:t>Jupyter</a:t>
            </a:r>
            <a:r>
              <a:rPr lang="en-CA" sz="1500" dirty="0"/>
              <a:t> notebook</a:t>
            </a:r>
          </a:p>
          <a:p>
            <a:pPr marL="0" indent="0">
              <a:buNone/>
            </a:pPr>
            <a:endParaRPr lang="en-CA" sz="1500" dirty="0"/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FE325EAA-1554-D728-7DCA-7CF396C20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2" r="31805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9728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ED2DE1-BA57-0244-7C4F-B7C015CB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Volume by Theme</a:t>
            </a:r>
            <a:endParaRPr lang="en-US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F46CF800-EA12-2107-F76B-DF38AE042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" b="639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3BD494-1FD8-9F22-4766-32A8AE60DB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396138"/>
              </p:ext>
            </p:extLst>
          </p:nvPr>
        </p:nvGraphicFramePr>
        <p:xfrm>
          <a:off x="4715768" y="2251316"/>
          <a:ext cx="6514897" cy="40050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33099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CB49665F-0298-4449-8D2D-209989CB9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A71EEC14-174A-46FA-B046-474750457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B6CB95-E653-4C6C-AE51-62FD848E8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89" y="-2"/>
            <a:ext cx="3468234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BDD3CB8E-ABA7-4F37-BB2C-64FFD198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CA788A-B2FD-494C-BED0-83E31F6DF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1807DD-CC78-BF13-2B54-CCC6F5CBA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CA" sz="4800">
                <a:solidFill>
                  <a:schemeClr val="bg1"/>
                </a:solidFill>
              </a:rPr>
              <a:t>Topic Modelling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28D3C79-4ADB-892D-76E2-CE2E4B21C6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5536855"/>
              </p:ext>
            </p:extLst>
          </p:nvPr>
        </p:nvGraphicFramePr>
        <p:xfrm>
          <a:off x="3794296" y="288758"/>
          <a:ext cx="7559504" cy="628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300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DD9547-EE75-4C12-9C8B-495FA4946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CA" dirty="0"/>
              <a:t>Themes by Season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D5AB0F1-B5B8-3365-3FB6-B0DB2EF6B1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120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A47DE-EF6F-D136-8B21-EECAB6A3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989" y="354464"/>
            <a:ext cx="4293688" cy="16354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Sentiment by Theme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23A0AE7A-B027-026B-6949-99F5B2507F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972691"/>
              </p:ext>
            </p:extLst>
          </p:nvPr>
        </p:nvGraphicFramePr>
        <p:xfrm>
          <a:off x="320040" y="3124200"/>
          <a:ext cx="11548872" cy="31028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6" descr="The Office Season 3 Episode 1 - Intro Dwight Misses Jim - YouTube">
            <a:extLst>
              <a:ext uri="{FF2B5EF4-FFF2-40B4-BE49-F238E27FC236}">
                <a16:creationId xmlns:a16="http://schemas.microsoft.com/office/drawing/2014/main" id="{E987E8D0-E077-ED97-B3C2-7B4A89BA8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2659" y="3922"/>
            <a:ext cx="3289412" cy="1846501"/>
          </a:xfrm>
          <a:prstGeom prst="rect">
            <a:avLst/>
          </a:prstGeom>
        </p:spPr>
      </p:pic>
      <p:pic>
        <p:nvPicPr>
          <p:cNvPr id="17" name="Picture 16" descr="The Office Season 3 Episode 1 - Intro Dwight Misses Jim - YouTube">
            <a:extLst>
              <a:ext uri="{FF2B5EF4-FFF2-40B4-BE49-F238E27FC236}">
                <a16:creationId xmlns:a16="http://schemas.microsoft.com/office/drawing/2014/main" id="{4AA17F37-F704-E9B3-66EF-9E98E6B45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253" y="3921"/>
            <a:ext cx="3289412" cy="184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349C2-C84A-A5D1-7392-6DA4C8596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Sentiment by Season</a:t>
            </a: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BBD592-A608-7235-7F68-5466C1B79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435884"/>
              </p:ext>
            </p:extLst>
          </p:nvPr>
        </p:nvGraphicFramePr>
        <p:xfrm>
          <a:off x="5220392" y="1820486"/>
          <a:ext cx="6124263" cy="44522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4" descr="The One Scene From The Office That Makes Us Love Steve Carell Even More">
            <a:extLst>
              <a:ext uri="{FF2B5EF4-FFF2-40B4-BE49-F238E27FC236}">
                <a16:creationId xmlns:a16="http://schemas.microsoft.com/office/drawing/2014/main" id="{753EB5E9-36BF-046C-99E5-6798E4EC6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7" y="2663361"/>
            <a:ext cx="4408809" cy="24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9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03BC5-D51B-B167-F026-46B47E4A8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Volume by Character</a:t>
            </a:r>
          </a:p>
        </p:txBody>
      </p:sp>
      <p:sp>
        <p:nvSpPr>
          <p:cNvPr id="3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1392754-77A6-B0C4-A259-D70901A08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758197"/>
            <a:ext cx="5614416" cy="3374622"/>
          </a:xfrm>
          <a:prstGeom prst="rect">
            <a:avLst/>
          </a:prstGeom>
        </p:spPr>
      </p:pic>
      <p:pic>
        <p:nvPicPr>
          <p:cNvPr id="8" name="Picture 8" descr="The Office reunion: What every cast member has to say">
            <a:extLst>
              <a:ext uri="{FF2B5EF4-FFF2-40B4-BE49-F238E27FC236}">
                <a16:creationId xmlns:a16="http://schemas.microsoft.com/office/drawing/2014/main" id="{B2E89456-0D9A-0132-2727-045AFB7CD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866453"/>
            <a:ext cx="5614416" cy="31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9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9A4BCB7-A557-9111-ACAB-BC066521D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888" y="2384425"/>
            <a:ext cx="5464175" cy="3616325"/>
          </a:xfr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3345409-53BD-6A4D-F330-FEB4117EF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924" b="3"/>
          <a:stretch/>
        </p:blipFill>
        <p:spPr>
          <a:xfrm>
            <a:off x="6664325" y="2384425"/>
            <a:ext cx="4394200" cy="3616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29A0A-88A7-F6FE-6A2C-5B877996C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Theme by Character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6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159</Words>
  <Application>Microsoft Office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Calibri Light</vt:lpstr>
      <vt:lpstr>Office Theme</vt:lpstr>
      <vt:lpstr>Analysis of The Office Lines</vt:lpstr>
      <vt:lpstr>Data Source</vt:lpstr>
      <vt:lpstr>Volume by Theme</vt:lpstr>
      <vt:lpstr>Topic Modelling</vt:lpstr>
      <vt:lpstr>Themes by Season</vt:lpstr>
      <vt:lpstr>Sentiment by Theme</vt:lpstr>
      <vt:lpstr>Sentiment by Season</vt:lpstr>
      <vt:lpstr>Volume by Character</vt:lpstr>
      <vt:lpstr>Theme by Character</vt:lpstr>
      <vt:lpstr>Sentiment by Character</vt:lpstr>
      <vt:lpstr>Character Sentiment by Season</vt:lpstr>
      <vt:lpstr>Character Sentiment by 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The Office Lines</dc:title>
  <dc:creator>Meghan Nagpal</dc:creator>
  <cp:lastModifiedBy>Meghan Nagpal</cp:lastModifiedBy>
  <cp:revision>45</cp:revision>
  <dcterms:created xsi:type="dcterms:W3CDTF">2022-08-23T01:32:49Z</dcterms:created>
  <dcterms:modified xsi:type="dcterms:W3CDTF">2022-08-23T03:44:22Z</dcterms:modified>
</cp:coreProperties>
</file>